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8.xml" ContentType="application/vnd.openxmlformats-officedocument.drawingml.chart+xml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5.png" ContentType="image/png"/>
  <Override PartName="/ppt/media/image74.png" ContentType="image/png"/>
  <Override PartName="/ppt/media/image73.png" ContentType="image/png"/>
  <Override PartName="/ppt/media/image69.jpeg" ContentType="image/jpeg"/>
  <Override PartName="/ppt/media/image67.png" ContentType="image/png"/>
  <Override PartName="/ppt/media/image64.png" ContentType="image/png"/>
  <Override PartName="/ppt/media/image62.png" ContentType="image/png"/>
  <Override PartName="/ppt/media/image60.png" ContentType="image/png"/>
  <Override PartName="/ppt/media/image57.tif" ContentType="image/tiff"/>
  <Override PartName="/ppt/media/image56.png" ContentType="image/png"/>
  <Override PartName="/ppt/media/image53.png" ContentType="image/png"/>
  <Override PartName="/ppt/media/image52.tif" ContentType="image/tiff"/>
  <Override PartName="/ppt/media/image51.png" ContentType="image/png"/>
  <Override PartName="/ppt/media/image50.jpeg" ContentType="image/jpeg"/>
  <Override PartName="/ppt/media/image48.png" ContentType="image/png"/>
  <Override PartName="/ppt/media/image21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49.tif" ContentType="image/tiff"/>
  <Override PartName="/ppt/media/image19.png" ContentType="image/png"/>
  <Override PartName="/ppt/media/image18.png" ContentType="image/png"/>
  <Override PartName="/ppt/media/image36.tif" ContentType="image/tiff"/>
  <Override PartName="/ppt/media/image14.png" ContentType="image/pn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42.tif" ContentType="image/tiff"/>
  <Override PartName="/ppt/media/image12.png" ContentType="image/png"/>
  <Override PartName="/ppt/media/image58.png" ContentType="image/png"/>
  <Override PartName="/ppt/media/image6.jpeg" ContentType="image/jpeg"/>
  <Override PartName="/ppt/media/image16.png" ContentType="image/png"/>
  <Override PartName="/ppt/media/image3.jpeg" ContentType="image/jpeg"/>
  <Override PartName="/ppt/media/image28.png" ContentType="image/png"/>
  <Override PartName="/ppt/media/image22.tif" ContentType="image/tiff"/>
  <Override PartName="/ppt/media/image2.png" ContentType="image/png"/>
  <Override PartName="/ppt/media/image37.png" ContentType="image/png"/>
  <Override PartName="/ppt/media/image1.jpeg" ContentType="image/jpeg"/>
  <Override PartName="/ppt/media/image71.tif" ContentType="image/tiff"/>
  <Override PartName="/ppt/media/image41.png" ContentType="image/png"/>
  <Override PartName="/ppt/media/image7.png" ContentType="image/png"/>
  <Override PartName="/ppt/media/image66.jpeg" ContentType="image/jpeg"/>
  <Override PartName="/ppt/media/image47.tif" ContentType="image/tiff"/>
  <Override PartName="/ppt/media/image17.png" ContentType="image/png"/>
  <Override PartName="/ppt/media/image8.jpeg" ContentType="image/jpeg"/>
  <Override PartName="/ppt/media/image13.jpeg" ContentType="image/jpeg"/>
  <Override PartName="/ppt/media/image10.png" ContentType="image/png"/>
  <Override PartName="/ppt/media/image24.png" ContentType="image/png"/>
  <Override PartName="/ppt/media/image15.png" ContentType="image/png"/>
  <Override PartName="/ppt/media/image45.tif" ContentType="image/tiff"/>
  <Override PartName="/ppt/media/image11.jpeg" ContentType="image/jpeg"/>
  <Override PartName="/ppt/media/image23.tif" ContentType="image/tiff"/>
  <Override PartName="/ppt/media/image70.png" ContentType="image/png"/>
  <Override PartName="/ppt/media/image25.tif" ContentType="image/tiff"/>
  <Override PartName="/ppt/media/image26.png" ContentType="image/png"/>
  <Override PartName="/ppt/media/image72.png" ContentType="image/png"/>
  <Override PartName="/ppt/media/image27.tif" ContentType="image/tiff"/>
  <Override PartName="/ppt/media/image29.png" ContentType="image/png"/>
  <Override PartName="/ppt/media/image59.png" ContentType="image/png"/>
  <Override PartName="/ppt/media/image9.png" ContentType="image/png"/>
  <Override PartName="/ppt/media/image30.tif" ContentType="image/tiff"/>
  <Override PartName="/ppt/media/image61.tif" ContentType="image/tiff"/>
  <Override PartName="/ppt/media/image31.png" ContentType="image/png"/>
  <Override PartName="/ppt/media/image32.png" ContentType="image/png"/>
  <Override PartName="/ppt/media/image63.tif" ContentType="image/tiff"/>
  <Override PartName="/ppt/media/image33.png" ContentType="image/png"/>
  <Override PartName="/ppt/media/image34.tif" ContentType="image/tiff"/>
  <Override PartName="/ppt/media/image65.tif" ContentType="image/tiff"/>
  <Override PartName="/ppt/media/image35.png" ContentType="image/png"/>
  <Override PartName="/ppt/media/image68.tif" ContentType="image/tiff"/>
  <Override PartName="/ppt/media/image38.png" ContentType="image/png"/>
  <Override PartName="/ppt/media/image40.png" ContentType="image/png"/>
  <Override PartName="/ppt/media/image43.png" ContentType="image/png"/>
  <Override PartName="/ppt/media/image76.tif" ContentType="image/tiff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906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Nusselt Number</a:t>
            </a:r>
          </a:p>
        </c:rich>
      </c:tx>
      <c:layout>
        <c:manualLayout>
          <c:xMode val="edge"/>
          <c:yMode val="edge"/>
          <c:x val="0.410385131251198"/>
          <c:y val="0.020098995050247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208085840199272"/>
          <c:y val="0.285285735713214"/>
          <c:w val="0.95865108258287"/>
          <c:h val="0.623518824058797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Nu Cor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10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"/>
                <c:pt idx="0">
                  <c:v>4.94660081946757</c:v>
                </c:pt>
                <c:pt idx="1">
                  <c:v>6.48188076410316</c:v>
                </c:pt>
                <c:pt idx="2">
                  <c:v>13.4150453311243</c:v>
                </c:pt>
                <c:pt idx="3">
                  <c:v>11.1187819612794</c:v>
                </c:pt>
                <c:pt idx="4">
                  <c:v>20.3580800712976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Nu CFD</c:v>
                </c:pt>
              </c:strCache>
            </c:strRef>
          </c:tx>
          <c:spPr>
            <a:solidFill>
              <a:srgbClr val="a5a5a5"/>
            </a:solidFill>
            <a:ln w="22320">
              <a:solidFill>
                <a:srgbClr val="a5a5a5"/>
              </a:solidFill>
              <a:round/>
            </a:ln>
          </c:spPr>
          <c:marker>
            <c:symbol val="triangle"/>
            <c:size val="10"/>
            <c:spPr>
              <a:solidFill>
                <a:srgbClr val="a5a5a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"/>
                <c:pt idx="0">
                  <c:v>4.30841148339605</c:v>
                </c:pt>
                <c:pt idx="1">
                  <c:v>6.26256589323616</c:v>
                </c:pt>
                <c:pt idx="2">
                  <c:v>10.7648729342958</c:v>
                </c:pt>
                <c:pt idx="3">
                  <c:v>11.8122778945422</c:v>
                </c:pt>
                <c:pt idx="4">
                  <c:v>18.9427951473951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Nu Testing</c:v>
                </c:pt>
              </c:strCache>
            </c:strRef>
          </c:tx>
          <c:spPr>
            <a:solidFill>
              <a:srgbClr val="ffc000"/>
            </a:solidFill>
            <a:ln w="22320">
              <a:solidFill>
                <a:srgbClr val="ffc000"/>
              </a:solidFill>
              <a:round/>
            </a:ln>
          </c:spPr>
          <c:marker>
            <c:symbol val="x"/>
            <c:size val="10"/>
            <c:spPr>
              <a:solidFill>
                <a:srgbClr val="ffc000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"/>
                <c:pt idx="0">
                  <c:v>8.47887357532068</c:v>
                </c:pt>
                <c:pt idx="1">
                  <c:v>14.2266351055566</c:v>
                </c:pt>
                <c:pt idx="2">
                  <c:v>26.6332462052158</c:v>
                </c:pt>
                <c:pt idx="3">
                  <c:v>37.4444349722891</c:v>
                </c:pt>
                <c:pt idx="4">
                  <c:v>82.6304889439783</c:v>
                </c:pt>
              </c:numCache>
            </c:numRef>
          </c:yVal>
          <c:smooth val="0"/>
        </c:ser>
        <c:axId val="94306706"/>
        <c:axId val="60097362"/>
      </c:scatterChart>
      <c:valAx>
        <c:axId val="94306706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0097362"/>
        <c:crosses val="autoZero"/>
        <c:crossBetween val="midCat"/>
      </c:valAx>
      <c:valAx>
        <c:axId val="6009736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4306706"/>
        <c:crosses val="autoZero"/>
        <c:crossBetween val="midCat"/>
      </c:valAx>
      <c:spPr>
        <a:noFill/>
        <a:ln>
          <a:noFill/>
        </a:ln>
      </c:spPr>
    </c:plotArea>
    <c:legend>
      <c:legendPos val="t"/>
      <c:layout>
        <c:manualLayout>
          <c:xMode val="edge"/>
          <c:yMode val="edge"/>
          <c:x val="0.386657358971223"/>
          <c:y val="0.112481737834771"/>
        </c:manualLayout>
      </c:layout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Friction factor</a:t>
            </a:r>
          </a:p>
        </c:rich>
      </c:tx>
      <c:layout>
        <c:manualLayout>
          <c:xMode val="edge"/>
          <c:yMode val="edge"/>
          <c:x val="0.397466349960412"/>
          <c:y val="0.00660695933049479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356294536817102"/>
          <c:y val="0.319630010277492"/>
          <c:w val="0.939599592806244"/>
          <c:h val="0.586257524592571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 correlation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10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"/>
                <c:pt idx="0">
                  <c:v>0.07645272</c:v>
                </c:pt>
                <c:pt idx="1">
                  <c:v>0.0339789866666667</c:v>
                </c:pt>
                <c:pt idx="2">
                  <c:v>0.0536758600352639</c:v>
                </c:pt>
                <c:pt idx="3">
                  <c:v>0.0480188937653373</c:v>
                </c:pt>
                <c:pt idx="4">
                  <c:v>0.0390138116451211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f CFD</c:v>
                </c:pt>
              </c:strCache>
            </c:strRef>
          </c:tx>
          <c:spPr>
            <a:solidFill>
              <a:srgbClr val="a5a5a5"/>
            </a:solidFill>
            <a:ln w="22320">
              <a:solidFill>
                <a:srgbClr val="a5a5a5"/>
              </a:solidFill>
              <a:round/>
            </a:ln>
          </c:spPr>
          <c:marker>
            <c:symbol val="triangle"/>
            <c:size val="10"/>
            <c:spPr>
              <a:solidFill>
                <a:srgbClr val="a5a5a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"/>
                <c:pt idx="0">
                  <c:v>0.0691476549078485</c:v>
                </c:pt>
                <c:pt idx="1">
                  <c:v>0.0421813644444444</c:v>
                </c:pt>
                <c:pt idx="2">
                  <c:v>0.0426492028766303</c:v>
                </c:pt>
                <c:pt idx="3">
                  <c:v>0.0378126309252089</c:v>
                </c:pt>
                <c:pt idx="4">
                  <c:v>0.0290276886463216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f Testing</c:v>
                </c:pt>
              </c:strCache>
            </c:strRef>
          </c:tx>
          <c:spPr>
            <a:solidFill>
              <a:srgbClr val="ffc000"/>
            </a:solidFill>
            <a:ln w="22320">
              <a:solidFill>
                <a:srgbClr val="ffc000"/>
              </a:solidFill>
              <a:round/>
            </a:ln>
          </c:spPr>
          <c:marker>
            <c:symbol val="x"/>
            <c:size val="10"/>
            <c:spPr>
              <a:solidFill>
                <a:srgbClr val="ffc000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"/>
                <c:pt idx="0">
                  <c:v>0.0898297592142854</c:v>
                </c:pt>
                <c:pt idx="1">
                  <c:v>0.0489592629848484</c:v>
                </c:pt>
                <c:pt idx="2">
                  <c:v>0.0436384598684211</c:v>
                </c:pt>
                <c:pt idx="3">
                  <c:v>0.0438966294171429</c:v>
                </c:pt>
                <c:pt idx="4">
                  <c:v>0.0406129741480001</c:v>
                </c:pt>
              </c:numCache>
            </c:numRef>
          </c:yVal>
          <c:smooth val="0"/>
        </c:ser>
        <c:axId val="7046378"/>
        <c:axId val="74901457"/>
      </c:scatterChart>
      <c:valAx>
        <c:axId val="7046378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74901457"/>
        <c:crosses val="autoZero"/>
        <c:crossBetween val="midCat"/>
      </c:valAx>
      <c:valAx>
        <c:axId val="7490145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7046378"/>
        <c:crosses val="autoZero"/>
        <c:crossBetween val="midCat"/>
      </c:valAx>
      <c:spPr>
        <a:noFill/>
        <a:ln>
          <a:noFill/>
        </a:ln>
      </c:spPr>
    </c:plotArea>
    <c:legend>
      <c:legendPos val="t"/>
      <c:layout>
        <c:manualLayout>
          <c:xMode val="edge"/>
          <c:yMode val="edge"/>
          <c:x val="0.385447483914356"/>
          <c:y val="0.156208905417061"/>
        </c:manualLayout>
      </c:layout>
      <c:overlay val="0"/>
      <c:spPr>
        <a:noFill/>
        <a:ln>
          <a:noFill/>
        </a:ln>
      </c:spPr>
    </c:legend>
    <c:plotVisOnly val="1"/>
    <c:dispBlanksAs val="span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Nusselt Number</a:t>
            </a:r>
          </a:p>
        </c:rich>
      </c:tx>
      <c:layout>
        <c:manualLayout>
          <c:xMode val="edge"/>
          <c:yMode val="edge"/>
          <c:x val="0.402616279069767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333123821495914"/>
          <c:y val="0.190875970220181"/>
          <c:w val="0.958673790069139"/>
          <c:h val="0.710280373831776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Nu Cor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10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"/>
                <c:pt idx="0">
                  <c:v>4.94660081946757</c:v>
                </c:pt>
                <c:pt idx="1">
                  <c:v>6.48188076410316</c:v>
                </c:pt>
                <c:pt idx="2">
                  <c:v>13.4150453311243</c:v>
                </c:pt>
                <c:pt idx="3">
                  <c:v>11.1187819612794</c:v>
                </c:pt>
                <c:pt idx="4">
                  <c:v>20.3580800712976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Nu CFD</c:v>
                </c:pt>
              </c:strCache>
            </c:strRef>
          </c:tx>
          <c:spPr>
            <a:solidFill>
              <a:srgbClr val="a5a5a5"/>
            </a:solidFill>
            <a:ln w="22320">
              <a:solidFill>
                <a:srgbClr val="a5a5a5"/>
              </a:solidFill>
              <a:round/>
            </a:ln>
          </c:spPr>
          <c:marker>
            <c:symbol val="triangle"/>
            <c:size val="10"/>
            <c:spPr>
              <a:solidFill>
                <a:srgbClr val="a5a5a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"/>
                <c:pt idx="0">
                  <c:v>4.30841148339605</c:v>
                </c:pt>
                <c:pt idx="1">
                  <c:v>6.26256589323616</c:v>
                </c:pt>
                <c:pt idx="2">
                  <c:v>10.7648729342958</c:v>
                </c:pt>
                <c:pt idx="3">
                  <c:v>11.8122778945422</c:v>
                </c:pt>
                <c:pt idx="4">
                  <c:v>18.9427951473951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Nu Testing</c:v>
                </c:pt>
              </c:strCache>
            </c:strRef>
          </c:tx>
          <c:spPr>
            <a:solidFill>
              <a:srgbClr val="ffc000"/>
            </a:solidFill>
            <a:ln w="22320">
              <a:solidFill>
                <a:srgbClr val="ffc000"/>
              </a:solidFill>
              <a:round/>
            </a:ln>
          </c:spPr>
          <c:marker>
            <c:symbol val="x"/>
            <c:size val="10"/>
            <c:spPr>
              <a:solidFill>
                <a:srgbClr val="ffc000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"/>
                <c:pt idx="0">
                  <c:v>8.47887357532068</c:v>
                </c:pt>
                <c:pt idx="1">
                  <c:v>14.2266351055566</c:v>
                </c:pt>
                <c:pt idx="2">
                  <c:v>26.6332462052158</c:v>
                </c:pt>
                <c:pt idx="3">
                  <c:v>37.4444349722891</c:v>
                </c:pt>
                <c:pt idx="4">
                  <c:v>82.6304889439783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Nu Cor Roughness</c:v>
                </c:pt>
              </c:strCache>
            </c:strRef>
          </c:tx>
          <c:spPr>
            <a:solidFill>
              <a:srgbClr val="4472c4"/>
            </a:solidFill>
            <a:ln w="22320">
              <a:solidFill>
                <a:srgbClr val="4472c4"/>
              </a:solidFill>
              <a:round/>
            </a:ln>
          </c:spPr>
          <c:marker>
            <c:symbol val="square"/>
            <c:size val="6"/>
            <c:spPr>
              <a:solidFill>
                <a:srgbClr val="4472c4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5"/>
                <c:pt idx="0">
                  <c:v>4.94660081946757</c:v>
                </c:pt>
                <c:pt idx="1">
                  <c:v>6.48188076410316</c:v>
                </c:pt>
                <c:pt idx="2">
                  <c:v>16.3223465834847</c:v>
                </c:pt>
                <c:pt idx="3">
                  <c:v>22.5874931212345</c:v>
                </c:pt>
                <c:pt idx="4">
                  <c:v>53.1601823426708</c:v>
                </c:pt>
              </c:numCache>
            </c:numRef>
          </c:yVal>
          <c:smooth val="0"/>
        </c:ser>
        <c:axId val="4810971"/>
        <c:axId val="47323925"/>
      </c:scatterChart>
      <c:valAx>
        <c:axId val="4810971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7323925"/>
        <c:crosses val="autoZero"/>
        <c:crossBetween val="midCat"/>
      </c:valAx>
      <c:valAx>
        <c:axId val="47323925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4810971"/>
        <c:crosses val="autoZero"/>
        <c:crossBetween val="midCat"/>
      </c:valAx>
      <c:spPr>
        <a:noFill/>
        <a:ln>
          <a:noFill/>
        </a:ln>
      </c:spPr>
    </c:plotArea>
    <c:legend>
      <c:legendPos val="t"/>
      <c:layout>
        <c:manualLayout>
          <c:xMode val="edge"/>
          <c:yMode val="edge"/>
          <c:x val="0.291424568325855"/>
          <c:y val="0.0925111706435529"/>
        </c:manualLayout>
      </c:layout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Friction factor</a:t>
            </a:r>
          </a:p>
        </c:rich>
      </c:tx>
      <c:layout>
        <c:manualLayout>
          <c:xMode val="edge"/>
          <c:yMode val="edge"/>
          <c:x val="0.398006013609748"/>
          <c:y val="0.0456087448171881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436777971197974"/>
          <c:y val="0.23671315491896"/>
          <c:w val="0.925423326475708"/>
          <c:h val="0.658122879758764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 correlation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10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"/>
                <c:pt idx="0">
                  <c:v>0.07645272</c:v>
                </c:pt>
                <c:pt idx="1">
                  <c:v>0.0339789866666667</c:v>
                </c:pt>
                <c:pt idx="2">
                  <c:v>0.0536758600352639</c:v>
                </c:pt>
                <c:pt idx="3">
                  <c:v>0.0480188937653373</c:v>
                </c:pt>
                <c:pt idx="4">
                  <c:v>0.0390138116451211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f CFD</c:v>
                </c:pt>
              </c:strCache>
            </c:strRef>
          </c:tx>
          <c:spPr>
            <a:solidFill>
              <a:srgbClr val="a5a5a5"/>
            </a:solidFill>
            <a:ln w="22320">
              <a:solidFill>
                <a:srgbClr val="a5a5a5"/>
              </a:solidFill>
              <a:round/>
            </a:ln>
          </c:spPr>
          <c:marker>
            <c:symbol val="triangle"/>
            <c:size val="10"/>
            <c:spPr>
              <a:solidFill>
                <a:srgbClr val="a5a5a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"/>
                <c:pt idx="0">
                  <c:v>0.0691476549078485</c:v>
                </c:pt>
                <c:pt idx="1">
                  <c:v>0.0421813644444444</c:v>
                </c:pt>
                <c:pt idx="2">
                  <c:v>0.0426492028766303</c:v>
                </c:pt>
                <c:pt idx="3">
                  <c:v>0.0378126309252089</c:v>
                </c:pt>
                <c:pt idx="4">
                  <c:v>0.0290276886463216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f Testing</c:v>
                </c:pt>
              </c:strCache>
            </c:strRef>
          </c:tx>
          <c:spPr>
            <a:solidFill>
              <a:srgbClr val="ffc000"/>
            </a:solidFill>
            <a:ln w="22320">
              <a:solidFill>
                <a:srgbClr val="ffc000"/>
              </a:solidFill>
              <a:round/>
            </a:ln>
          </c:spPr>
          <c:marker>
            <c:symbol val="x"/>
            <c:size val="10"/>
            <c:spPr>
              <a:solidFill>
                <a:srgbClr val="ffc000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"/>
                <c:pt idx="0">
                  <c:v>0.0898297592142854</c:v>
                </c:pt>
                <c:pt idx="1">
                  <c:v>0.0489592629848484</c:v>
                </c:pt>
                <c:pt idx="2">
                  <c:v>0.0436384598684211</c:v>
                </c:pt>
                <c:pt idx="3">
                  <c:v>0.0438966294171429</c:v>
                </c:pt>
                <c:pt idx="4">
                  <c:v>0.0406129741480001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F rough corr</c:v>
                </c:pt>
              </c:strCache>
            </c:strRef>
          </c:tx>
          <c:spPr>
            <a:solidFill>
              <a:srgbClr val="4472c4"/>
            </a:solidFill>
            <a:ln w="22320">
              <a:solidFill>
                <a:srgbClr val="4472c4"/>
              </a:solidFill>
              <a:round/>
            </a:ln>
          </c:spPr>
          <c:marker>
            <c:symbol val="square"/>
            <c:size val="6"/>
            <c:spPr>
              <a:solidFill>
                <a:srgbClr val="4472c4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5"/>
                <c:pt idx="0">
                  <c:v>837.118679361572</c:v>
                </c:pt>
                <c:pt idx="1">
                  <c:v>1883.51702856354</c:v>
                </c:pt>
                <c:pt idx="2">
                  <c:v>2511.35603808471</c:v>
                </c:pt>
                <c:pt idx="3">
                  <c:v>3139.19504760589</c:v>
                </c:pt>
                <c:pt idx="4">
                  <c:v>6278.39009521179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5"/>
                <c:pt idx="0">
                  <c:v>0.07645272</c:v>
                </c:pt>
                <c:pt idx="1">
                  <c:v>0.0339789866666667</c:v>
                </c:pt>
                <c:pt idx="2">
                  <c:v>0.0569828399959455</c:v>
                </c:pt>
                <c:pt idx="3">
                  <c:v>0.0543236542813546</c:v>
                </c:pt>
                <c:pt idx="4">
                  <c:v>0.0526119105677065</c:v>
                </c:pt>
              </c:numCache>
            </c:numRef>
          </c:yVal>
          <c:smooth val="0"/>
        </c:ser>
        <c:axId val="11839432"/>
        <c:axId val="53655110"/>
      </c:scatterChart>
      <c:valAx>
        <c:axId val="11839432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3655110"/>
        <c:crosses val="autoZero"/>
        <c:crossBetween val="midCat"/>
      </c:valAx>
      <c:valAx>
        <c:axId val="53655110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11839432"/>
        <c:crosses val="autoZero"/>
        <c:crossBetween val="midCat"/>
      </c:valAx>
      <c:spPr>
        <a:noFill/>
        <a:ln>
          <a:noFill/>
        </a:ln>
      </c:spPr>
    </c:plotArea>
    <c:legend>
      <c:legendPos val="t"/>
      <c:layout>
        <c:manualLayout>
          <c:xMode val="edge"/>
          <c:yMode val="edge"/>
          <c:x val="0.299494638446251"/>
          <c:y val="0.148625886524823"/>
        </c:manualLayout>
      </c:layout>
      <c:overlay val="0"/>
      <c:spPr>
        <a:noFill/>
        <a:ln>
          <a:noFill/>
        </a:ln>
      </c:spPr>
    </c:legend>
    <c:plotVisOnly val="1"/>
    <c:dispBlanksAs val="span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Nusselt Number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Nu testing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6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"/>
                <c:pt idx="0">
                  <c:v>921.415877163618</c:v>
                </c:pt>
                <c:pt idx="1">
                  <c:v>1844.78976034675</c:v>
                </c:pt>
                <c:pt idx="2">
                  <c:v>2421.0819125667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"/>
                <c:pt idx="0">
                  <c:v>11.9658016510229</c:v>
                </c:pt>
                <c:pt idx="1">
                  <c:v>27.0244931393191</c:v>
                </c:pt>
                <c:pt idx="2">
                  <c:v>35.5853367255613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Nu CFD</c:v>
                </c:pt>
              </c:strCache>
            </c:strRef>
          </c:tx>
          <c:spPr>
            <a:solidFill>
              <a:srgbClr val="ed7d31"/>
            </a:solidFill>
            <a:ln w="22320">
              <a:solidFill>
                <a:srgbClr val="ed7d31"/>
              </a:solidFill>
              <a:round/>
            </a:ln>
          </c:spPr>
          <c:marker>
            <c:symbol val="square"/>
            <c:size val="6"/>
            <c:spPr>
              <a:solidFill>
                <a:srgbClr val="ed7d31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errBars>
            <c:errDir val="x"/>
            <c:errBarType val="plus"/>
            <c:errValType val="fixedVal"/>
            <c:noEndCap val="0"/>
            <c:val val="0"/>
          </c:errBars>
          <c:xVal>
            <c:numRef>
              <c:f>3</c:f>
              <c:numCache>
                <c:formatCode>General</c:formatCode>
                <c:ptCount val="3"/>
                <c:pt idx="0">
                  <c:v>921.415877163618</c:v>
                </c:pt>
                <c:pt idx="1">
                  <c:v>1844.78976034675</c:v>
                </c:pt>
                <c:pt idx="2">
                  <c:v>2421.0819125667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3"/>
                <c:pt idx="0">
                  <c:v>14.0570131528858</c:v>
                </c:pt>
                <c:pt idx="1">
                  <c:v>27.1452946170168</c:v>
                </c:pt>
                <c:pt idx="2">
                  <c:v>34.7409285959114</c:v>
                </c:pt>
              </c:numCache>
            </c:numRef>
          </c:yVal>
          <c:smooth val="0"/>
        </c:ser>
        <c:axId val="53359249"/>
        <c:axId val="58505069"/>
      </c:scatterChart>
      <c:valAx>
        <c:axId val="53359249"/>
        <c:scaling>
          <c:orientation val="minMax"/>
          <c:max val="2500"/>
          <c:min val="7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1" sz="9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defRPr>
                </a:pPr>
                <a:r>
                  <a:rPr b="1" sz="9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RE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8505069"/>
        <c:crosses val="autoZero"/>
        <c:crossBetween val="midCat"/>
      </c:valAx>
      <c:valAx>
        <c:axId val="58505069"/>
        <c:scaling>
          <c:orientation val="minMax"/>
          <c:max val="40"/>
          <c:min val="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3359249"/>
        <c:crosses val="autoZero"/>
        <c:crossBetween val="midCat"/>
      </c:valAx>
      <c:spPr>
        <a:noFill/>
        <a:ln>
          <a:noFill/>
        </a:ln>
      </c:spPr>
    </c:plotArea>
    <c:legend>
      <c:legendPos val="t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1" sz="1600" spc="117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Friction Factor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 testing</c:v>
                </c:pt>
              </c:strCache>
            </c:strRef>
          </c:tx>
          <c:spPr>
            <a:solidFill>
              <a:srgbClr val="5b9bd5"/>
            </a:solidFill>
            <a:ln w="22320">
              <a:solidFill>
                <a:srgbClr val="5b9bd5"/>
              </a:solidFill>
              <a:round/>
            </a:ln>
          </c:spPr>
          <c:marker>
            <c:symbol val="diamond"/>
            <c:size val="6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3"/>
                <c:pt idx="0">
                  <c:v>921.415877163618</c:v>
                </c:pt>
                <c:pt idx="1">
                  <c:v>1844.78976034675</c:v>
                </c:pt>
                <c:pt idx="2">
                  <c:v>2421.0819125667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3"/>
                <c:pt idx="0">
                  <c:v>1.63609233516404</c:v>
                </c:pt>
                <c:pt idx="1">
                  <c:v>1.22007977034378</c:v>
                </c:pt>
                <c:pt idx="2">
                  <c:v>1.05707908243274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f CFD</c:v>
                </c:pt>
              </c:strCache>
            </c:strRef>
          </c:tx>
          <c:spPr>
            <a:solidFill>
              <a:srgbClr val="ed7d31"/>
            </a:solidFill>
            <a:ln w="22320">
              <a:solidFill>
                <a:srgbClr val="ed7d31"/>
              </a:solidFill>
              <a:round/>
            </a:ln>
          </c:spPr>
          <c:marker>
            <c:symbol val="square"/>
            <c:size val="6"/>
            <c:spPr>
              <a:solidFill>
                <a:srgbClr val="ed7d31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3"/>
                <c:pt idx="0">
                  <c:v>921.415877163618</c:v>
                </c:pt>
                <c:pt idx="1">
                  <c:v>1844.78976034675</c:v>
                </c:pt>
                <c:pt idx="2">
                  <c:v>2421.0819125667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3"/>
                <c:pt idx="0">
                  <c:v>1.13183045120433</c:v>
                </c:pt>
                <c:pt idx="1">
                  <c:v>0.997548047720299</c:v>
                </c:pt>
                <c:pt idx="2">
                  <c:v>0.929696555008266</c:v>
                </c:pt>
              </c:numCache>
            </c:numRef>
          </c:yVal>
          <c:smooth val="0"/>
        </c:ser>
        <c:axId val="21030862"/>
        <c:axId val="36165843"/>
      </c:scatterChart>
      <c:valAx>
        <c:axId val="21030862"/>
        <c:scaling>
          <c:orientation val="minMax"/>
          <c:max val="2500"/>
          <c:min val="700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1" sz="9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defRPr>
                </a:pPr>
                <a:r>
                  <a:rPr b="1" sz="9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Re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36165843"/>
        <c:crosses val="autoZero"/>
        <c:crossBetween val="midCat"/>
      </c:valAx>
      <c:valAx>
        <c:axId val="36165843"/>
        <c:scaling>
          <c:orientation val="minMax"/>
          <c:max val="2"/>
          <c:min val="0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21030862"/>
        <c:crosses val="autoZero"/>
        <c:crossBetween val="midCat"/>
      </c:valAx>
      <c:spPr>
        <a:noFill/>
        <a:ln>
          <a:noFill/>
        </a:ln>
      </c:spPr>
    </c:plotArea>
    <c:legend>
      <c:legendPos val="t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Nu</c:v>
                </c:pt>
              </c:strCache>
            </c:strRef>
          </c:tx>
          <c:spPr>
            <a:solidFill>
              <a:srgbClr val="5b9bd5"/>
            </a:solidFill>
            <a:ln w="19080">
              <a:solidFill>
                <a:srgbClr val="5b9bd5"/>
              </a:solidFill>
              <a:round/>
            </a:ln>
          </c:spPr>
          <c:marker>
            <c:symbol val="circle"/>
            <c:size val="5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500</c:v>
                </c:pt>
                <c:pt idx="3">
                  <c:v>1000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22.789408749743</c:v>
                </c:pt>
                <c:pt idx="1">
                  <c:v>30.4536797397915</c:v>
                </c:pt>
                <c:pt idx="2">
                  <c:v>63.3411705589982</c:v>
                </c:pt>
                <c:pt idx="3">
                  <c:v>87.4858190833388</c:v>
                </c:pt>
              </c:numCache>
            </c:numRef>
          </c:yVal>
          <c:smooth val="0"/>
        </c:ser>
        <c:axId val="99957044"/>
        <c:axId val="66453101"/>
      </c:scatterChart>
      <c:valAx>
        <c:axId val="99957044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Re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6453101"/>
        <c:crosses val="autoZero"/>
        <c:crossBetween val="midCat"/>
      </c:valAx>
      <c:valAx>
        <c:axId val="6645310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99957044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  <a:r>
              <a:rPr b="0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friction factor</a:t>
            </a:r>
          </a:p>
        </c:rich>
      </c:tx>
      <c:overlay val="0"/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rgbClr val="5b9bd5"/>
            </a:solidFill>
            <a:ln w="19080">
              <a:solidFill>
                <a:srgbClr val="5b9bd5"/>
              </a:solidFill>
              <a:round/>
            </a:ln>
          </c:spPr>
          <c:marker>
            <c:symbol val="circle"/>
            <c:size val="5"/>
            <c:spPr>
              <a:solidFill>
                <a:srgbClr val="5b9bd5"/>
              </a:solidFill>
            </c:spPr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500</c:v>
                </c:pt>
                <c:pt idx="3">
                  <c:v>1000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"/>
                <c:pt idx="0">
                  <c:v>4.37793460165811</c:v>
                </c:pt>
                <c:pt idx="1">
                  <c:v>2.9592149318898</c:v>
                </c:pt>
                <c:pt idx="2">
                  <c:v>0.810934921643417</c:v>
                </c:pt>
                <c:pt idx="3">
                  <c:v>0.966565096614773</c:v>
                </c:pt>
              </c:numCache>
            </c:numRef>
          </c:yVal>
          <c:smooth val="0"/>
        </c:ser>
        <c:axId val="58489170"/>
        <c:axId val="62342985"/>
      </c:scatterChart>
      <c:valAx>
        <c:axId val="58489170"/>
        <c:scaling>
          <c:orientation val="minMax"/>
        </c:scaling>
        <c:delete val="0"/>
        <c:axPos val="b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0" sz="10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defRPr>
                </a:pPr>
                <a:r>
                  <a:rPr b="0" sz="1000" spc="-1" strike="noStrike">
                    <a:solidFill>
                      <a:srgbClr val="595959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Re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62342985"/>
        <c:crosses val="autoZero"/>
        <c:crossBetween val="midCat"/>
      </c:valAx>
      <c:valAx>
        <c:axId val="62342985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bfbfbf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pPr>
          </a:p>
        </c:txPr>
        <c:crossAx val="58489170"/>
        <c:crosses val="autoZero"/>
        <c:crossBetween val="midCat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1F79556-349C-4D3B-93C7-342C46ADB041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99CF41-54A7-4676-87FA-BADCDD62320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09986AA-8A91-40D6-AE9D-182F1B2DF9A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23A011C-6380-41FD-847D-7336261B90F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20FA20-DADF-45AD-A803-E5848898720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6AF1B38-1D54-4054-AEA5-797D2A3C803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863575C-6FEA-477B-8496-652763443FF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D42ECBD-89F0-4481-8D67-B9787699D75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1EEA18-3953-4B94-8C5A-CF2B57D0763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E322F7-0E74-4125-A58B-4E63CFD3B63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AD3855A-DEE1-4AB2-974F-6EE9D6B841C4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27EC4F-4D42-4BF5-BCC4-6165C290F65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D381D0A-B581-4340-992E-8A2AE38E47D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A7C5C5E-5C08-4E38-8383-98C628647A8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DB4E43E-0B6B-4E6C-8AAB-210764E8FB14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5D905E-5F10-4933-BFA0-218AD08BB0C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11B8EAC-F792-44EF-87CB-F662C613A8A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F152008-CE3D-4EB2-B316-8E3DD6F1A27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81120" y="409824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5908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8112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222624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222624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707040" y="497520"/>
            <a:ext cx="5762520" cy="389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8112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5908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81120" y="409824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81120" y="409824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5908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8112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22624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22624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707040" y="497520"/>
            <a:ext cx="5762520" cy="389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8112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59080" y="409824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112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59080" y="1825560"/>
            <a:ext cx="416916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81120" y="4098240"/>
            <a:ext cx="854352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0" Type="http://schemas.openxmlformats.org/officeDocument/2006/relationships/slideLayout" Target="../slideLayouts/slideLayout1.xml"/><Relationship Id="rId11" Type="http://schemas.openxmlformats.org/officeDocument/2006/relationships/slideLayout" Target="../slideLayouts/slideLayout2.xml"/><Relationship Id="rId12" Type="http://schemas.openxmlformats.org/officeDocument/2006/relationships/slideLayout" Target="../slideLayouts/slideLayout3.xml"/><Relationship Id="rId13" Type="http://schemas.openxmlformats.org/officeDocument/2006/relationships/slideLayout" Target="../slideLayouts/slideLayout4.xml"/><Relationship Id="rId14" Type="http://schemas.openxmlformats.org/officeDocument/2006/relationships/slideLayout" Target="../slideLayouts/slideLayout5.xml"/><Relationship Id="rId15" Type="http://schemas.openxmlformats.org/officeDocument/2006/relationships/slideLayout" Target="../slideLayouts/slideLayout6.xml"/><Relationship Id="rId16" Type="http://schemas.openxmlformats.org/officeDocument/2006/relationships/slideLayout" Target="../slideLayouts/slideLayout7.xml"/><Relationship Id="rId17" Type="http://schemas.openxmlformats.org/officeDocument/2006/relationships/slideLayout" Target="../slideLayouts/slideLayout8.xml"/><Relationship Id="rId18" Type="http://schemas.openxmlformats.org/officeDocument/2006/relationships/slideLayout" Target="../slideLayouts/slideLayout9.xml"/><Relationship Id="rId1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rcRect l="0" t="0" r="798" b="1389"/>
          <a:stretch/>
        </p:blipFill>
        <p:spPr>
          <a:xfrm>
            <a:off x="1919160" y="5508000"/>
            <a:ext cx="1919520" cy="1349640"/>
          </a:xfrm>
          <a:prstGeom prst="rect">
            <a:avLst/>
          </a:prstGeom>
          <a:ln>
            <a:noFill/>
          </a:ln>
        </p:spPr>
      </p:pic>
      <p:sp>
        <p:nvSpPr>
          <p:cNvPr id="2" name="CustomShape 1" hidden="1"/>
          <p:cNvSpPr/>
          <p:nvPr/>
        </p:nvSpPr>
        <p:spPr>
          <a:xfrm flipV="1" rot="10800000">
            <a:off x="9697680" y="6914160"/>
            <a:ext cx="95904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41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4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pic>
        <p:nvPicPr>
          <p:cNvPr id="4" name="Picture 10" descr=""/>
          <p:cNvPicPr/>
          <p:nvPr/>
        </p:nvPicPr>
        <p:blipFill>
          <a:blip r:embed="rId5"/>
          <a:srcRect l="0" t="0" r="798" b="1389"/>
          <a:stretch/>
        </p:blipFill>
        <p:spPr>
          <a:xfrm>
            <a:off x="1919160" y="5508000"/>
            <a:ext cx="1919520" cy="134964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 flipV="1" rot="10800000">
            <a:off x="9697680" y="6914160"/>
            <a:ext cx="95904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41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7" descr=""/>
          <p:cNvPicPr/>
          <p:nvPr/>
        </p:nvPicPr>
        <p:blipFill>
          <a:blip r:embed="rId6"/>
          <a:srcRect l="0" t="0" r="1345" b="1869"/>
          <a:stretch/>
        </p:blipFill>
        <p:spPr>
          <a:xfrm>
            <a:off x="2066400" y="2377800"/>
            <a:ext cx="7833600" cy="447984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717120" y="1517400"/>
            <a:ext cx="8383320" cy="196560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" name="Picture 8" descr=""/>
          <p:cNvPicPr/>
          <p:nvPr/>
        </p:nvPicPr>
        <p:blipFill>
          <a:blip r:embed="rId7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sp>
        <p:nvSpPr>
          <p:cNvPr id="9" name="CustomShape 4"/>
          <p:cNvSpPr/>
          <p:nvPr/>
        </p:nvSpPr>
        <p:spPr>
          <a:xfrm flipV="1" rot="10800000">
            <a:off x="6743520" y="6916320"/>
            <a:ext cx="674316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2016 - The information in this presentation contains confidential and/or privileged material. You are hereby notified that any disclosure, copying, distribution or use of the information contained herein or in any attachment is strictly prohibited.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6" descr=""/>
          <p:cNvPicPr/>
          <p:nvPr/>
        </p:nvPicPr>
        <p:blipFill>
          <a:blip r:embed="rId8"/>
          <a:srcRect l="0" t="0" r="1345" b="1869"/>
          <a:stretch/>
        </p:blipFill>
        <p:spPr>
          <a:xfrm>
            <a:off x="2066400" y="2377800"/>
            <a:ext cx="7833600" cy="4479840"/>
          </a:xfrm>
          <a:prstGeom prst="rect">
            <a:avLst/>
          </a:prstGeom>
          <a:ln>
            <a:noFill/>
          </a:ln>
        </p:spPr>
      </p:pic>
      <p:pic>
        <p:nvPicPr>
          <p:cNvPr id="11" name="Picture 9" descr=""/>
          <p:cNvPicPr/>
          <p:nvPr/>
        </p:nvPicPr>
        <p:blipFill>
          <a:blip r:embed="rId9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sp>
        <p:nvSpPr>
          <p:cNvPr id="12" name="CustomShape 5"/>
          <p:cNvSpPr/>
          <p:nvPr/>
        </p:nvSpPr>
        <p:spPr>
          <a:xfrm flipV="1" rot="10800000">
            <a:off x="6743520" y="6916320"/>
            <a:ext cx="674316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2016 - The information in this presentation contains confidential and/or privileged material. You are hereby notified that any disclosure, copying, distribution or use of the information contained herein or in any attachment is strictly prohibited.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Second Outline Level</a:t>
            </a:r>
            <a:endParaRPr b="0" lang="en-US" sz="1800" spc="-1" strike="noStrike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Fourth Outline Level</a:t>
            </a:r>
            <a:endParaRPr b="0" lang="en-US" sz="1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Fifth Outline Level</a:t>
            </a:r>
            <a:endParaRPr b="0" lang="en-US" sz="20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Sixth Outline Level</a:t>
            </a:r>
            <a:endParaRPr b="0" lang="en-US" sz="20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Seventh Outline Level</a:t>
            </a:r>
            <a:endParaRPr b="0" lang="en-US" sz="20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0" r:id="rId21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9" descr=""/>
          <p:cNvPicPr/>
          <p:nvPr/>
        </p:nvPicPr>
        <p:blipFill>
          <a:blip r:embed="rId2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pic>
        <p:nvPicPr>
          <p:cNvPr id="49" name="Picture 6" descr=""/>
          <p:cNvPicPr/>
          <p:nvPr/>
        </p:nvPicPr>
        <p:blipFill>
          <a:blip r:embed="rId3"/>
          <a:srcRect l="0" t="0" r="798" b="1389"/>
          <a:stretch/>
        </p:blipFill>
        <p:spPr>
          <a:xfrm>
            <a:off x="1919160" y="5508000"/>
            <a:ext cx="1919520" cy="134964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 flipV="1" rot="10800000">
            <a:off x="9697680" y="6914160"/>
            <a:ext cx="95904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41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Picture 8" descr=""/>
          <p:cNvPicPr/>
          <p:nvPr/>
        </p:nvPicPr>
        <p:blipFill>
          <a:blip r:embed="rId4"/>
          <a:stretch/>
        </p:blipFill>
        <p:spPr>
          <a:xfrm>
            <a:off x="6404400" y="230040"/>
            <a:ext cx="3293280" cy="1287000"/>
          </a:xfrm>
          <a:prstGeom prst="rect">
            <a:avLst/>
          </a:prstGeom>
          <a:ln>
            <a:noFill/>
          </a:ln>
        </p:spPr>
      </p:pic>
      <p:pic>
        <p:nvPicPr>
          <p:cNvPr id="52" name="Picture 10" descr=""/>
          <p:cNvPicPr/>
          <p:nvPr/>
        </p:nvPicPr>
        <p:blipFill>
          <a:blip r:embed="rId5"/>
          <a:srcRect l="0" t="0" r="798" b="1389"/>
          <a:stretch/>
        </p:blipFill>
        <p:spPr>
          <a:xfrm>
            <a:off x="1919160" y="5508000"/>
            <a:ext cx="1919520" cy="13496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 flipV="1" rot="10800000">
            <a:off x="9697680" y="6914160"/>
            <a:ext cx="95904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41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© HiETA Technologies Ltd 2016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title"/>
          </p:nvPr>
        </p:nvSpPr>
        <p:spPr>
          <a:xfrm>
            <a:off x="707040" y="497520"/>
            <a:ext cx="5762520" cy="839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81120" y="1825560"/>
            <a:ext cx="854352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400" spc="-1" strike="noStrike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2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marL="228600" indent="-228240">
              <a:lnSpc>
                <a:spcPct val="100000"/>
              </a:lnSpc>
              <a:buBlip>
                <a:blip r:embed="rId6"/>
              </a:buBlip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1" marL="685800" indent="-228240">
              <a:lnSpc>
                <a:spcPct val="100000"/>
              </a:lnSpc>
              <a:buBlip>
                <a:blip r:embed="rId7"/>
              </a:buBlip>
            </a:pPr>
            <a:r>
              <a:rPr b="0" lang="en-US" sz="20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400" spc="-1" strike="noStrike">
              <a:solidFill>
                <a:srgbClr val="80808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2" marL="1143000" indent="-228240">
              <a:lnSpc>
                <a:spcPct val="100000"/>
              </a:lnSpc>
              <a:buBlip>
                <a:blip r:embed="rId8"/>
              </a:buBlip>
            </a:pPr>
            <a:r>
              <a:rPr b="0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3" marL="1600200" indent="-228240">
              <a:lnSpc>
                <a:spcPct val="100000"/>
              </a:lnSpc>
              <a:buBlip>
                <a:blip r:embed="rId9"/>
              </a:buBlip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2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  <a:p>
            <a:pPr lvl="4" marL="2057400" indent="-228240">
              <a:lnSpc>
                <a:spcPct val="100000"/>
              </a:lnSpc>
              <a:buBlip>
                <a:blip r:embed="rId10"/>
              </a:buBlip>
            </a:pPr>
            <a:r>
              <a:rPr b="0" lang="en-US" sz="1400" spc="-1" strike="noStrike">
                <a:solidFill>
                  <a:srgbClr val="0082c8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400" spc="-1" strike="noStrike">
              <a:solidFill>
                <a:srgbClr val="0082c8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image" Target="../media/image23.tif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tif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tif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tif"/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tif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tif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tif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tif"/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tif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tif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tif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tif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tif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tif"/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707040" y="1727280"/>
            <a:ext cx="8383320" cy="1818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CFD characterization of pressure drop and heat transfer inside Gyroid lattices.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6" name="Picture 3" descr=""/>
          <p:cNvPicPr/>
          <p:nvPr/>
        </p:nvPicPr>
        <p:blipFill>
          <a:blip r:embed="rId1"/>
          <a:stretch/>
        </p:blipFill>
        <p:spPr>
          <a:xfrm>
            <a:off x="3928680" y="584280"/>
            <a:ext cx="2268000" cy="93276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"/>
          <p:cNvPicPr/>
          <p:nvPr/>
        </p:nvPicPr>
        <p:blipFill>
          <a:blip r:embed="rId2"/>
          <a:stretch/>
        </p:blipFill>
        <p:spPr>
          <a:xfrm>
            <a:off x="199080" y="584280"/>
            <a:ext cx="3387240" cy="64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80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707040" y="1549080"/>
            <a:ext cx="8831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Gyroid of 4mm cell size and 30% volume fraction: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Picture 15" descr=""/>
          <p:cNvPicPr/>
          <p:nvPr/>
        </p:nvPicPr>
        <p:blipFill>
          <a:blip r:embed="rId3"/>
          <a:srcRect l="35965" t="6684" r="29286" b="30858"/>
          <a:stretch/>
        </p:blipFill>
        <p:spPr>
          <a:xfrm rot="5400000">
            <a:off x="2666520" y="683640"/>
            <a:ext cx="2446920" cy="5863320"/>
          </a:xfrm>
          <a:prstGeom prst="rect">
            <a:avLst/>
          </a:prstGeom>
          <a:ln>
            <a:noFill/>
          </a:ln>
        </p:spPr>
      </p:pic>
      <p:sp>
        <p:nvSpPr>
          <p:cNvPr id="184" name="CustomShape 4"/>
          <p:cNvSpPr/>
          <p:nvPr/>
        </p:nvSpPr>
        <p:spPr>
          <a:xfrm>
            <a:off x="7101720" y="2406960"/>
            <a:ext cx="30884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Reynolds numbers tested 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Re= 920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Re=1840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Re=2400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1229400" y="5364360"/>
            <a:ext cx="5028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piece dimension: 11 mm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 mm x 90 mm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258480" y="-1476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Gyroid test sample study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1065240" y="678960"/>
            <a:ext cx="3574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Lattice test specimen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90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43360" y="1880280"/>
            <a:ext cx="751860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Steady state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Constant wall temperature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OpenFoam Solver used : BuoyantBoussinesqSimpleFoam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Picture 9" descr=""/>
          <p:cNvPicPr/>
          <p:nvPr/>
        </p:nvPicPr>
        <p:blipFill>
          <a:blip r:embed="rId3"/>
          <a:srcRect l="0" t="0" r="0" b="13079"/>
          <a:stretch/>
        </p:blipFill>
        <p:spPr>
          <a:xfrm>
            <a:off x="3478680" y="1317960"/>
            <a:ext cx="6151320" cy="1668600"/>
          </a:xfrm>
          <a:prstGeom prst="rect">
            <a:avLst/>
          </a:prstGeom>
          <a:ln>
            <a:noFill/>
          </a:ln>
        </p:spPr>
      </p:pic>
      <p:sp>
        <p:nvSpPr>
          <p:cNvPr id="194" name="CustomShape 4"/>
          <p:cNvSpPr/>
          <p:nvPr/>
        </p:nvSpPr>
        <p:spPr>
          <a:xfrm>
            <a:off x="243360" y="15084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Gyroid test sample study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1227600" y="774000"/>
            <a:ext cx="3574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set 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4"/>
          <a:stretch/>
        </p:blipFill>
        <p:spPr>
          <a:xfrm>
            <a:off x="243360" y="3771000"/>
            <a:ext cx="4887000" cy="2768400"/>
          </a:xfrm>
          <a:prstGeom prst="rect">
            <a:avLst/>
          </a:prstGeom>
          <a:ln>
            <a:noFill/>
          </a:ln>
        </p:spPr>
      </p:pic>
      <p:pic>
        <p:nvPicPr>
          <p:cNvPr id="197" name="Picture 7" descr=""/>
          <p:cNvPicPr/>
          <p:nvPr/>
        </p:nvPicPr>
        <p:blipFill>
          <a:blip r:embed="rId5"/>
          <a:stretch/>
        </p:blipFill>
        <p:spPr>
          <a:xfrm>
            <a:off x="5233320" y="3751200"/>
            <a:ext cx="4496760" cy="26654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301320" y="8640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CFD results for Re=920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0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01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3"/>
          <a:stretch/>
        </p:blipFill>
        <p:spPr>
          <a:xfrm>
            <a:off x="727920" y="799560"/>
            <a:ext cx="7569000" cy="2423520"/>
          </a:xfrm>
          <a:prstGeom prst="rect">
            <a:avLst/>
          </a:prstGeom>
          <a:ln>
            <a:noFill/>
          </a:ln>
        </p:spPr>
      </p:pic>
      <p:pic>
        <p:nvPicPr>
          <p:cNvPr id="204" name="Picture 4" descr=""/>
          <p:cNvPicPr/>
          <p:nvPr/>
        </p:nvPicPr>
        <p:blipFill>
          <a:blip r:embed="rId4"/>
          <a:stretch/>
        </p:blipFill>
        <p:spPr>
          <a:xfrm>
            <a:off x="439920" y="3575160"/>
            <a:ext cx="8985960" cy="2508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07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258480" y="-1476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Gyroid test sample study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762480" y="744120"/>
            <a:ext cx="8444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Comparison between CFD and experimental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1" name="Chart 14"/>
          <p:cNvGraphicFramePr/>
          <p:nvPr/>
        </p:nvGraphicFramePr>
        <p:xfrm>
          <a:off x="453600" y="1630800"/>
          <a:ext cx="8753040" cy="2084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Chart 16"/>
          <p:cNvGraphicFramePr/>
          <p:nvPr/>
        </p:nvGraphicFramePr>
        <p:xfrm>
          <a:off x="414720" y="3589560"/>
          <a:ext cx="8791920" cy="230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15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591480" y="26280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Conclusion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335160" y="1703160"/>
            <a:ext cx="8869320" cy="37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CFD results of the cylindrical study are consistent with the correlation. The experiments show slightly different results.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CFD analysis on the test piece shows consistent results compared to the experimental results.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discrepancies between the experimental and modelled pressure drop can be explained by the roughness of the build part. Further analysis to be done to verify this point.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Current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1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22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78560" y="1404720"/>
            <a:ext cx="7894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 CT-scan of the part and evaluate the impact of the manufacturing process on the heat transfer and pressure drop.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4" descr=""/>
          <p:cNvPicPr/>
          <p:nvPr/>
        </p:nvPicPr>
        <p:blipFill>
          <a:blip r:embed="rId3"/>
          <a:srcRect l="0" t="26535" r="0" b="5060"/>
          <a:stretch/>
        </p:blipFill>
        <p:spPr>
          <a:xfrm>
            <a:off x="1240200" y="2715120"/>
            <a:ext cx="6557760" cy="34902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Current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8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29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11" descr=""/>
          <p:cNvPicPr/>
          <p:nvPr/>
        </p:nvPicPr>
        <p:blipFill>
          <a:blip r:embed="rId3"/>
          <a:srcRect l="12393" t="15261" r="11929" b="8000"/>
          <a:stretch/>
        </p:blipFill>
        <p:spPr>
          <a:xfrm>
            <a:off x="1616040" y="1563840"/>
            <a:ext cx="5668560" cy="44715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Current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4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35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0" y="1270440"/>
            <a:ext cx="7894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the CFD at the unit cell level for several configurations and develop a model for heat transfer and pressure drop.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249480" y="2870640"/>
            <a:ext cx="1614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Re= 50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11" descr=""/>
          <p:cNvPicPr/>
          <p:nvPr/>
        </p:nvPicPr>
        <p:blipFill>
          <a:blip r:embed="rId3"/>
          <a:srcRect l="0" t="16881" r="0" b="20630"/>
          <a:stretch/>
        </p:blipFill>
        <p:spPr>
          <a:xfrm>
            <a:off x="1341000" y="2535480"/>
            <a:ext cx="7785000" cy="1041120"/>
          </a:xfrm>
          <a:prstGeom prst="rect">
            <a:avLst/>
          </a:prstGeom>
          <a:ln>
            <a:noFill/>
          </a:ln>
        </p:spPr>
      </p:pic>
      <p:pic>
        <p:nvPicPr>
          <p:cNvPr id="240" name="Picture 14" descr=""/>
          <p:cNvPicPr/>
          <p:nvPr/>
        </p:nvPicPr>
        <p:blipFill>
          <a:blip r:embed="rId4"/>
          <a:srcRect l="615" t="0" r="0" b="0"/>
          <a:stretch/>
        </p:blipFill>
        <p:spPr>
          <a:xfrm>
            <a:off x="1476360" y="4671360"/>
            <a:ext cx="7634520" cy="1361880"/>
          </a:xfrm>
          <a:prstGeom prst="rect">
            <a:avLst/>
          </a:prstGeom>
          <a:ln>
            <a:noFill/>
          </a:ln>
        </p:spPr>
      </p:pic>
      <p:sp>
        <p:nvSpPr>
          <p:cNvPr id="241" name="CustomShape 6"/>
          <p:cNvSpPr/>
          <p:nvPr/>
        </p:nvSpPr>
        <p:spPr>
          <a:xfrm>
            <a:off x="249480" y="5164560"/>
            <a:ext cx="1614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Re= 500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9" descr=""/>
          <p:cNvPicPr/>
          <p:nvPr/>
        </p:nvPicPr>
        <p:blipFill>
          <a:blip r:embed="rId5"/>
          <a:srcRect l="0" t="10386" r="0" b="24252"/>
          <a:stretch/>
        </p:blipFill>
        <p:spPr>
          <a:xfrm>
            <a:off x="1476360" y="3618360"/>
            <a:ext cx="7542360" cy="924120"/>
          </a:xfrm>
          <a:prstGeom prst="rect">
            <a:avLst/>
          </a:prstGeom>
          <a:ln>
            <a:noFill/>
          </a:ln>
        </p:spPr>
      </p:pic>
      <p:sp>
        <p:nvSpPr>
          <p:cNvPr id="243" name="CustomShape 7"/>
          <p:cNvSpPr/>
          <p:nvPr/>
        </p:nvSpPr>
        <p:spPr>
          <a:xfrm>
            <a:off x="209160" y="3994560"/>
            <a:ext cx="1614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Re= 100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Current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6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247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49" name="Chart 9"/>
          <p:cNvGraphicFramePr/>
          <p:nvPr/>
        </p:nvGraphicFramePr>
        <p:xfrm>
          <a:off x="305640" y="1949760"/>
          <a:ext cx="8070120" cy="215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0" name="Chart 12"/>
          <p:cNvGraphicFramePr/>
          <p:nvPr/>
        </p:nvGraphicFramePr>
        <p:xfrm>
          <a:off x="384840" y="3908520"/>
          <a:ext cx="7991280" cy="203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1" name="CustomShape 4"/>
          <p:cNvSpPr/>
          <p:nvPr/>
        </p:nvSpPr>
        <p:spPr>
          <a:xfrm>
            <a:off x="305640" y="1705320"/>
            <a:ext cx="1056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VF 30%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0" name="Content Placeholder 6" descr=""/>
          <p:cNvPicPr/>
          <p:nvPr/>
        </p:nvPicPr>
        <p:blipFill>
          <a:blip r:embed="rId1"/>
          <a:stretch/>
        </p:blipFill>
        <p:spPr>
          <a:xfrm>
            <a:off x="4881960" y="78120"/>
            <a:ext cx="2581200" cy="946080"/>
          </a:xfrm>
          <a:prstGeom prst="rect">
            <a:avLst/>
          </a:prstGeom>
          <a:ln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>
            <a:off x="7457400" y="226440"/>
            <a:ext cx="2165760" cy="8460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707040" y="1741680"/>
            <a:ext cx="771120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Methodology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Result and Discussion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 and Future Directions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OpenFoam case set 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6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17920" cy="629640"/>
          </a:xfrm>
          <a:prstGeom prst="rect">
            <a:avLst/>
          </a:prstGeom>
          <a:ln>
            <a:noFill/>
          </a:ln>
        </p:spPr>
      </p:pic>
      <p:pic>
        <p:nvPicPr>
          <p:cNvPr id="107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19" descr=""/>
          <p:cNvPicPr/>
          <p:nvPr/>
        </p:nvPicPr>
        <p:blipFill>
          <a:blip r:embed="rId3"/>
          <a:stretch/>
        </p:blipFill>
        <p:spPr>
          <a:xfrm>
            <a:off x="900000" y="1614600"/>
            <a:ext cx="6851520" cy="458316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2821320" y="1600200"/>
            <a:ext cx="1838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Case folder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4326120" y="1890720"/>
            <a:ext cx="2153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Initial conditions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4326120" y="2890440"/>
            <a:ext cx="2041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step directory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4326120" y="3167640"/>
            <a:ext cx="2041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Constant settings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26120" y="4375080"/>
            <a:ext cx="2041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Simulation settings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9"/>
          <p:cNvSpPr/>
          <p:nvPr/>
        </p:nvSpPr>
        <p:spPr>
          <a:xfrm>
            <a:off x="5242680" y="3617280"/>
            <a:ext cx="2041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Mesh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Aims and Objective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8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968040" y="14100480"/>
            <a:ext cx="46940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AM enables the incorporation of complex lattice structures in metallic components. There is a great variety of lattice topologies, each having different thermal performance. The aim of this study is to investigate the thermal performance of targeted lattice structures at a unit cell level.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120320" y="14252760"/>
            <a:ext cx="46940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AM enables the incorporation of complex lattice structures in metallic components. There is a great variety of lattice topologies, each having different thermal performance. The aim of this study is to investigate the thermal performance of targeted lattice structures at a unit cell level.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1272600" y="14405400"/>
            <a:ext cx="46940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AM enables the incorporation of complex lattice structures in metallic components. There is a great variety of lattice topologies, each having different thermal performance. The aim of this study is to investigate the thermal performance of targeted lattice structures at a unit cell level.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1425240" y="14557680"/>
            <a:ext cx="469404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AM enables the incorporation of complex lattice structures in metallic components. There is a great variety of lattice topologies, each having different thermal performance. The aim of this study is to investigate the thermal performance of targeted lattice structures at a unit cell level.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459720" y="1612440"/>
            <a:ext cx="8714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Investigate the thermal performance of targeted lattice structures at a unit cell level.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4" descr=""/>
          <p:cNvPicPr/>
          <p:nvPr/>
        </p:nvPicPr>
        <p:blipFill>
          <a:blip r:embed="rId3"/>
          <a:stretch/>
        </p:blipFill>
        <p:spPr>
          <a:xfrm>
            <a:off x="968040" y="2486520"/>
            <a:ext cx="3001680" cy="2531520"/>
          </a:xfrm>
          <a:prstGeom prst="rect">
            <a:avLst/>
          </a:prstGeom>
          <a:ln>
            <a:noFill/>
          </a:ln>
        </p:spPr>
      </p:pic>
      <p:pic>
        <p:nvPicPr>
          <p:cNvPr id="127" name="Picture 7" descr=""/>
          <p:cNvPicPr/>
          <p:nvPr/>
        </p:nvPicPr>
        <p:blipFill>
          <a:blip r:embed="rId4"/>
          <a:stretch/>
        </p:blipFill>
        <p:spPr>
          <a:xfrm>
            <a:off x="5737320" y="2495880"/>
            <a:ext cx="2461680" cy="2563560"/>
          </a:xfrm>
          <a:prstGeom prst="rect">
            <a:avLst/>
          </a:prstGeom>
          <a:ln>
            <a:noFill/>
          </a:ln>
        </p:spPr>
      </p:pic>
      <p:sp>
        <p:nvSpPr>
          <p:cNvPr id="128" name="CustomShape 9"/>
          <p:cNvSpPr/>
          <p:nvPr/>
        </p:nvSpPr>
        <p:spPr>
          <a:xfrm>
            <a:off x="615240" y="2119320"/>
            <a:ext cx="8403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Gyroid minimal surface used as interface between the fluid and the solid: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0"/>
          <p:cNvSpPr/>
          <p:nvPr/>
        </p:nvSpPr>
        <p:spPr>
          <a:xfrm>
            <a:off x="615240" y="5302800"/>
            <a:ext cx="903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for pressure drop and heat transfer of the flow through the gyroid as a function of the Reynolds number.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1"/>
          <p:cNvSpPr/>
          <p:nvPr/>
        </p:nvSpPr>
        <p:spPr>
          <a:xfrm>
            <a:off x="4233960" y="3546720"/>
            <a:ext cx="947160" cy="4669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2"/>
          <p:cNvSpPr txBox="1"/>
          <p:nvPr/>
        </p:nvSpPr>
        <p:spPr>
          <a:xfrm>
            <a:off x="707040" y="49752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Methodology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3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34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426600" y="1649520"/>
            <a:ext cx="82494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Validation 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Manufacture of the test piece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Experimental evaluation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analysis on the test piece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at Unit Cell Level of lattices with varying unit cell size and volume fraction: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Developing a model for heat transfer and pressure drop in function of Re and Volume fraction.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TextShape 2"/>
          <p:cNvSpPr txBox="1"/>
          <p:nvPr/>
        </p:nvSpPr>
        <p:spPr>
          <a:xfrm>
            <a:off x="707040" y="497520"/>
            <a:ext cx="644544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Cylindrical channel study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9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40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514440" y="1575720"/>
            <a:ext cx="773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Comparison between testing, correlation and CFD for a cylindrical pipe.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7" descr=""/>
          <p:cNvPicPr/>
          <p:nvPr/>
        </p:nvPicPr>
        <p:blipFill>
          <a:blip r:embed="rId3"/>
          <a:stretch/>
        </p:blipFill>
        <p:spPr>
          <a:xfrm>
            <a:off x="3310200" y="2263320"/>
            <a:ext cx="4505400" cy="1181160"/>
          </a:xfrm>
          <a:prstGeom prst="rect">
            <a:avLst/>
          </a:prstGeom>
          <a:ln>
            <a:noFill/>
          </a:ln>
        </p:spPr>
      </p:pic>
      <p:sp>
        <p:nvSpPr>
          <p:cNvPr id="144" name="CustomShape 5"/>
          <p:cNvSpPr/>
          <p:nvPr/>
        </p:nvSpPr>
        <p:spPr>
          <a:xfrm>
            <a:off x="257400" y="2460960"/>
            <a:ext cx="150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Laminar Flow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257400" y="4202640"/>
            <a:ext cx="191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Turbulent Flow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2" descr=""/>
          <p:cNvPicPr/>
          <p:nvPr/>
        </p:nvPicPr>
        <p:blipFill>
          <a:blip r:embed="rId4"/>
          <a:stretch/>
        </p:blipFill>
        <p:spPr>
          <a:xfrm>
            <a:off x="3973680" y="4628880"/>
            <a:ext cx="3178440" cy="918000"/>
          </a:xfrm>
          <a:prstGeom prst="rect">
            <a:avLst/>
          </a:prstGeom>
          <a:ln>
            <a:noFill/>
          </a:ln>
        </p:spPr>
      </p:pic>
      <p:pic>
        <p:nvPicPr>
          <p:cNvPr id="147" name="Picture 13" descr=""/>
          <p:cNvPicPr/>
          <p:nvPr/>
        </p:nvPicPr>
        <p:blipFill>
          <a:blip r:embed="rId5"/>
          <a:stretch/>
        </p:blipFill>
        <p:spPr>
          <a:xfrm>
            <a:off x="4264560" y="5691240"/>
            <a:ext cx="2338920" cy="683280"/>
          </a:xfrm>
          <a:prstGeom prst="rect">
            <a:avLst/>
          </a:prstGeom>
          <a:ln>
            <a:noFill/>
          </a:ln>
        </p:spPr>
      </p:pic>
      <p:sp>
        <p:nvSpPr>
          <p:cNvPr id="148" name="CustomShape 7"/>
          <p:cNvSpPr/>
          <p:nvPr/>
        </p:nvSpPr>
        <p:spPr>
          <a:xfrm>
            <a:off x="3918240" y="3505320"/>
            <a:ext cx="2367000" cy="554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8"/>
          <p:cNvSpPr/>
          <p:nvPr/>
        </p:nvSpPr>
        <p:spPr>
          <a:xfrm>
            <a:off x="3918240" y="3505320"/>
            <a:ext cx="2367000" cy="5547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>
            <a:off x="1226160" y="3106080"/>
            <a:ext cx="10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 &lt;2300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0"/>
          <p:cNvSpPr/>
          <p:nvPr/>
        </p:nvSpPr>
        <p:spPr>
          <a:xfrm>
            <a:off x="1140120" y="4798440"/>
            <a:ext cx="10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 &gt;4000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1"/>
          <p:cNvSpPr/>
          <p:nvPr/>
        </p:nvSpPr>
        <p:spPr>
          <a:xfrm>
            <a:off x="1119600" y="5813280"/>
            <a:ext cx="115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 &gt;10000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TextShape 2"/>
          <p:cNvSpPr txBox="1"/>
          <p:nvPr/>
        </p:nvSpPr>
        <p:spPr>
          <a:xfrm>
            <a:off x="362160" y="168480"/>
            <a:ext cx="5762520" cy="83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Cylindrical channel study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56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968400" y="1611360"/>
            <a:ext cx="876168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Dimension : D = 3mm and L = 90mm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Steady state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Constant wall temperature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OpenFoam Solver used : BuoyantBoussinesqSimpleFoam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605520" y="3824280"/>
            <a:ext cx="67600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Various Reynolds numbers are modeled to cover different flow regimes.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16" descr=""/>
          <p:cNvPicPr/>
          <p:nvPr/>
        </p:nvPicPr>
        <p:blipFill>
          <a:blip r:embed="rId3"/>
          <a:stretch/>
        </p:blipFill>
        <p:spPr>
          <a:xfrm>
            <a:off x="4520160" y="4178160"/>
            <a:ext cx="4739760" cy="2120400"/>
          </a:xfrm>
          <a:prstGeom prst="rect">
            <a:avLst/>
          </a:prstGeom>
          <a:ln>
            <a:noFill/>
          </a:ln>
        </p:spPr>
      </p:pic>
      <p:sp>
        <p:nvSpPr>
          <p:cNvPr id="161" name="CustomShape 6"/>
          <p:cNvSpPr/>
          <p:nvPr/>
        </p:nvSpPr>
        <p:spPr>
          <a:xfrm>
            <a:off x="1120680" y="807120"/>
            <a:ext cx="2658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set 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64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207000" y="2232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Cylindrical channel study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993600" y="723960"/>
            <a:ext cx="677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Experimental, Simulation and Correlation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8" name="Chart 11"/>
          <p:cNvGraphicFramePr/>
          <p:nvPr/>
        </p:nvGraphicFramePr>
        <p:xfrm>
          <a:off x="207000" y="1334880"/>
          <a:ext cx="9393840" cy="2399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9" name="Chart 12"/>
          <p:cNvGraphicFramePr/>
          <p:nvPr/>
        </p:nvGraphicFramePr>
        <p:xfrm>
          <a:off x="207000" y="3735000"/>
          <a:ext cx="9547920" cy="245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469920" y="270720"/>
            <a:ext cx="3435840" cy="131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Content Placeholder 6" descr=""/>
          <p:cNvPicPr/>
          <p:nvPr/>
        </p:nvPicPr>
        <p:blipFill>
          <a:blip r:embed="rId1"/>
          <a:stretch/>
        </p:blipFill>
        <p:spPr>
          <a:xfrm>
            <a:off x="6570000" y="0"/>
            <a:ext cx="1726920" cy="632880"/>
          </a:xfrm>
          <a:prstGeom prst="rect">
            <a:avLst/>
          </a:prstGeom>
          <a:ln>
            <a:noFill/>
          </a:ln>
        </p:spPr>
      </p:pic>
      <p:pic>
        <p:nvPicPr>
          <p:cNvPr id="172" name="Picture 3" descr=""/>
          <p:cNvPicPr/>
          <p:nvPr/>
        </p:nvPicPr>
        <p:blipFill>
          <a:blip r:embed="rId2"/>
          <a:stretch/>
        </p:blipFill>
        <p:spPr>
          <a:xfrm>
            <a:off x="8281800" y="116640"/>
            <a:ext cx="1448280" cy="56556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1476360" y="6458760"/>
            <a:ext cx="5808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CFD characterization of pressure drop and heat transfer inside Gyroid lattices structures.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207000" y="22320"/>
            <a:ext cx="576252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9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Cylindrical channel study</a:t>
            </a:r>
            <a:endParaRPr b="0" lang="en-GB" sz="3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993600" y="723960"/>
            <a:ext cx="6773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Experimental, Simulation and Correlation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6" name="Chart 15"/>
          <p:cNvGraphicFramePr/>
          <p:nvPr/>
        </p:nvGraphicFramePr>
        <p:xfrm>
          <a:off x="239400" y="1208520"/>
          <a:ext cx="9163800" cy="227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7" name="Chart 16"/>
          <p:cNvGraphicFramePr/>
          <p:nvPr/>
        </p:nvGraphicFramePr>
        <p:xfrm>
          <a:off x="271800" y="3342600"/>
          <a:ext cx="9099000" cy="286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4094</TotalTime>
  <Application>LibreOffice/5.1.6.2$Linux_X86_64 LibreOffice_project/10m0$Build-2</Application>
  <Words>878</Words>
  <Paragraphs>134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2016-06-20T10:25:29Z</dcterms:created>
  <dc:creator>Elvire Meyers</dc:creator>
  <dc:description/>
  <dc:language>en-GB</dc:language>
  <cp:lastModifiedBy>Elvire Meyers</cp:lastModifiedBy>
  <cp:lastPrinted>2016-09-21T11:20:50Z</cp:lastPrinted>
  <dcterms:modified xsi:type="dcterms:W3CDTF">2016-09-21T11:22:08Z</dcterms:modified>
  <cp:revision>148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